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99" r:id="rId2"/>
    <p:sldId id="300" r:id="rId3"/>
    <p:sldId id="301" r:id="rId4"/>
    <p:sldId id="302" r:id="rId5"/>
    <p:sldId id="304" r:id="rId6"/>
    <p:sldId id="303" r:id="rId7"/>
    <p:sldId id="305" r:id="rId8"/>
    <p:sldId id="306" r:id="rId9"/>
  </p:sldIdLst>
  <p:sldSz cx="12192000" cy="6858000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015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741" autoAdjust="0"/>
    <p:restoredTop sz="99095" autoAdjust="0"/>
  </p:normalViewPr>
  <p:slideViewPr>
    <p:cSldViewPr snapToGrid="0" showGuides="1">
      <p:cViewPr>
        <p:scale>
          <a:sx n="65" d="100"/>
          <a:sy n="65" d="100"/>
        </p:scale>
        <p:origin x="-114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475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475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A0F0864F-57EF-459C-902E-4373CC3404CC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8008"/>
            <a:ext cx="5388610" cy="4441270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18830" cy="493475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5" y="9374301"/>
            <a:ext cx="2918830" cy="493475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B24641DA-8B60-4DB9-983B-93791252E2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189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78B0A-BE83-40B0-856B-C928A903345B}" type="datetime1">
              <a:rPr lang="en-US" smtClean="0"/>
              <a:pPr/>
              <a:t>5/3/2014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E5119-3A7E-45FB-BA7A-390E47E5C80E}" type="datetime1">
              <a:rPr lang="en-US" smtClean="0"/>
              <a:pPr/>
              <a:t>5/3/2014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02D9-28D1-4B7B-98C1-A880BE22F178}" type="datetime1">
              <a:rPr lang="en-US" smtClean="0"/>
              <a:pPr/>
              <a:t>5/3/2014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C199-2EC0-45F3-B236-537CF408C77C}" type="datetime1">
              <a:rPr lang="en-US" smtClean="0"/>
              <a:pPr/>
              <a:t>5/3/2014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9AE4-43B8-4CEF-BE35-DAA648DC3806}" type="datetime1">
              <a:rPr lang="en-US" smtClean="0"/>
              <a:pPr/>
              <a:t>5/3/2014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B758-083F-41DA-80F2-A75D4C246AAD}" type="datetime1">
              <a:rPr lang="en-US" smtClean="0"/>
              <a:pPr/>
              <a:t>5/3/2014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29FD-F78C-4FCB-AA39-C44E26BCAF89}" type="datetime1">
              <a:rPr lang="en-US" smtClean="0"/>
              <a:pPr/>
              <a:t>5/3/2014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907B7-265D-4120-911E-9299C6F9606D}" type="datetime1">
              <a:rPr lang="en-US" smtClean="0"/>
              <a:pPr/>
              <a:t>5/3/2014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C326B-8DED-48E7-8D8A-00AE3B9F29A4}" type="datetime1">
              <a:rPr lang="en-US" smtClean="0"/>
              <a:pPr/>
              <a:t>5/3/2014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17B0-7B27-40C8-A991-753002155254}" type="datetime1">
              <a:rPr lang="en-US" smtClean="0"/>
              <a:pPr/>
              <a:t>5/3/2014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C8059-D7E0-4AF6-ABA8-20F340C2C49A}" type="datetime1">
              <a:rPr lang="en-US" smtClean="0"/>
              <a:pPr/>
              <a:t>5/3/2014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DF4B-17C5-4B09-A44C-57CAFA7FFDE1}" type="datetime1">
              <a:rPr lang="en-US" smtClean="0"/>
              <a:pPr/>
              <a:t>5/3/2014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FDB49-6E96-4789-B99F-8F6BA0585CAA}" type="datetime1">
              <a:rPr lang="en-US" smtClean="0"/>
              <a:pPr/>
              <a:t>5/3/2014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41DD-F2AE-4B05-8F73-76147E2C5DF6}" type="datetime1">
              <a:rPr lang="en-US" smtClean="0"/>
              <a:pPr/>
              <a:t>5/3/2014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D1E0-1840-4F25-A0E4-E9FF8409339E}" type="datetime1">
              <a:rPr lang="en-US" smtClean="0"/>
              <a:pPr/>
              <a:t>5/3/2014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87878-C033-4727-BC83-DDE2D1533E24}" type="datetime1">
              <a:rPr lang="en-US" smtClean="0"/>
              <a:pPr/>
              <a:t>5/3/2014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3ABD1-82C5-4E30-82DD-172B135460FF}" type="datetime1">
              <a:rPr lang="en-US" smtClean="0"/>
              <a:pPr/>
              <a:t>5/3/2014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6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339CEB5-EDB7-4E3E-9D6E-DDEBF8DD1A0F}" type="datetime1">
              <a:rPr lang="en-US" smtClean="0"/>
              <a:pPr/>
              <a:t>5/3/2014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jpeg"/><Relationship Id="rId7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jpeg"/><Relationship Id="rId7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828" y="3569110"/>
            <a:ext cx="11832077" cy="3288890"/>
          </a:xfrm>
        </p:spPr>
        <p:txBody>
          <a:bodyPr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Saint-Petersburg  - Pushkin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164" y="52463"/>
            <a:ext cx="12039835" cy="673455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4400" b="1" i="1" dirty="0" smtClean="0"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4400" b="1" i="1" dirty="0"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4400" b="1" i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Saint-Petersburg </a:t>
            </a:r>
            <a:r>
              <a:rPr lang="en-US" sz="4400" b="1" i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 </a:t>
            </a:r>
            <a:r>
              <a:rPr lang="en-US" sz="4400" b="1" i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Agrarian University</a:t>
            </a:r>
          </a:p>
          <a:p>
            <a:pPr marL="0" indent="0" algn="ctr">
              <a:buNone/>
            </a:pPr>
            <a:r>
              <a:rPr lang="en-US" sz="4400" b="1" i="1" dirty="0">
                <a:ln>
                  <a:solidFill>
                    <a:schemeClr val="accent4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4400" b="1" i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 partners in </a:t>
            </a:r>
            <a:r>
              <a:rPr lang="en-US" sz="4400" b="1" i="1" dirty="0" err="1" smtClean="0">
                <a:ln>
                  <a:solidFill>
                    <a:schemeClr val="accent4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PacAgro</a:t>
            </a:r>
            <a:r>
              <a:rPr lang="en-US" sz="4400" b="1" i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project</a:t>
            </a:r>
            <a:endParaRPr lang="ru-RU" sz="4400" b="1" i="1" dirty="0"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86697" y="112845"/>
            <a:ext cx="11529031" cy="6674177"/>
            <a:chOff x="-3378955" y="138647"/>
            <a:chExt cx="11920699" cy="6674177"/>
          </a:xfrm>
        </p:grpSpPr>
        <p:pic>
          <p:nvPicPr>
            <p:cNvPr id="6" name="Picture 4" descr="C:\Documents and Settings\Admin\Рабочий стол\logo_footer.pn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340" t="-18582" r="-4472" b="-35028"/>
            <a:stretch/>
          </p:blipFill>
          <p:spPr bwMode="auto">
            <a:xfrm>
              <a:off x="-3378955" y="5793649"/>
              <a:ext cx="2653399" cy="1019175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Группа 1"/>
            <p:cNvGrpSpPr>
              <a:grpSpLocks/>
            </p:cNvGrpSpPr>
            <p:nvPr/>
          </p:nvGrpSpPr>
          <p:grpSpPr bwMode="auto">
            <a:xfrm>
              <a:off x="2314319" y="138647"/>
              <a:ext cx="6227425" cy="1019174"/>
              <a:chOff x="2567949" y="82524"/>
              <a:chExt cx="5714643" cy="1173225"/>
            </a:xfrm>
          </p:grpSpPr>
          <p:pic>
            <p:nvPicPr>
              <p:cNvPr id="12" name="Obrázok 1" descr="logo_pacagro1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67949" y="82524"/>
                <a:ext cx="2565344" cy="1172682"/>
              </a:xfrm>
              <a:prstGeom prst="round2DiagRect">
                <a:avLst>
                  <a:gd name="adj1" fmla="val 16667"/>
                  <a:gd name="adj2" fmla="val 0"/>
                </a:avLst>
              </a:prstGeom>
              <a:ln w="88900" cap="sq">
                <a:solidFill>
                  <a:srgbClr val="FFFFFF"/>
                </a:solidFill>
                <a:miter lim="800000"/>
              </a:ln>
              <a:effectLst>
                <a:outerShdw blurRad="254000" algn="tl" rotWithShape="0">
                  <a:srgbClr val="000000">
                    <a:alpha val="43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1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19735" y="82524"/>
                <a:ext cx="2962857" cy="1173225"/>
              </a:xfrm>
              <a:prstGeom prst="round2DiagRect">
                <a:avLst>
                  <a:gd name="adj1" fmla="val 16667"/>
                  <a:gd name="adj2" fmla="val 0"/>
                </a:avLst>
              </a:prstGeom>
              <a:ln w="88900" cap="sq">
                <a:solidFill>
                  <a:srgbClr val="FFFFFF"/>
                </a:solidFill>
                <a:miter lim="800000"/>
              </a:ln>
              <a:effectLst>
                <a:outerShdw blurRad="254000" algn="tl" rotWithShape="0">
                  <a:srgbClr val="000000">
                    <a:alpha val="43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</p:grpSp>
        <p:grpSp>
          <p:nvGrpSpPr>
            <p:cNvPr id="8" name="Группа 7"/>
            <p:cNvGrpSpPr/>
            <p:nvPr/>
          </p:nvGrpSpPr>
          <p:grpSpPr>
            <a:xfrm>
              <a:off x="-557813" y="5793648"/>
              <a:ext cx="8770839" cy="1008108"/>
              <a:chOff x="-557813" y="6440084"/>
              <a:chExt cx="8770839" cy="1152129"/>
            </a:xfrm>
          </p:grpSpPr>
          <p:pic>
            <p:nvPicPr>
              <p:cNvPr id="9" name="Picture 7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557813" y="6440086"/>
                <a:ext cx="2362127" cy="1152127"/>
              </a:xfrm>
              <a:prstGeom prst="round2DiagRect">
                <a:avLst>
                  <a:gd name="adj1" fmla="val 27708"/>
                  <a:gd name="adj2" fmla="val 0"/>
                </a:avLst>
              </a:prstGeom>
              <a:ln w="88900" cap="sq">
                <a:solidFill>
                  <a:srgbClr val="FFFFFF"/>
                </a:solidFill>
                <a:miter lim="800000"/>
              </a:ln>
              <a:effectLst>
                <a:outerShdw blurRad="254000" algn="tl" rotWithShape="0">
                  <a:srgbClr val="000000">
                    <a:alpha val="43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10" name="Picture 2" descr="http://www.detskoselsky.ru/images/logo.png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4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48331" y="6440085"/>
                <a:ext cx="2743614" cy="1152127"/>
              </a:xfrm>
              <a:prstGeom prst="round2DiagRect">
                <a:avLst>
                  <a:gd name="adj1" fmla="val 36323"/>
                  <a:gd name="adj2" fmla="val 0"/>
                </a:avLst>
              </a:prstGeom>
              <a:ln w="88900" cap="sq">
                <a:solidFill>
                  <a:srgbClr val="FFFFFF"/>
                </a:solidFill>
                <a:miter lim="800000"/>
              </a:ln>
              <a:effectLst>
                <a:outerShdw blurRad="254000" algn="tl" rotWithShape="0">
                  <a:srgbClr val="000000">
                    <a:alpha val="43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7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40293" y="6440084"/>
                <a:ext cx="3372733" cy="1152128"/>
              </a:xfrm>
              <a:prstGeom prst="round2DiagRect">
                <a:avLst>
                  <a:gd name="adj1" fmla="val 32379"/>
                  <a:gd name="adj2" fmla="val 0"/>
                </a:avLst>
              </a:prstGeom>
              <a:ln w="88900" cap="sq">
                <a:solidFill>
                  <a:srgbClr val="FFFFFF"/>
                </a:solidFill>
                <a:miter lim="800000"/>
              </a:ln>
              <a:effectLst>
                <a:outerShdw blurRad="254000" algn="tl" rotWithShape="0">
                  <a:srgbClr val="000000">
                    <a:alpha val="43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426928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9106" y="0"/>
            <a:ext cx="11802894" cy="6741268"/>
          </a:xfrm>
        </p:spPr>
        <p:txBody>
          <a:bodyPr>
            <a:normAutofit/>
          </a:bodyPr>
          <a:lstStyle/>
          <a:p>
            <a:r>
              <a:rPr lang="en-US" sz="2600" b="1" i="1" dirty="0" smtClean="0"/>
              <a:t>Saint-Petersburg State Agrarian University (</a:t>
            </a:r>
            <a:r>
              <a:rPr lang="en-US" sz="2600" b="1" i="1" dirty="0" err="1" smtClean="0"/>
              <a:t>SPbSAU</a:t>
            </a:r>
            <a:r>
              <a:rPr lang="en-US" sz="2600" b="1" i="1" dirty="0" smtClean="0"/>
              <a:t>) - one of the oldest agrarian educational institutions in North-West region of the </a:t>
            </a:r>
            <a:r>
              <a:rPr lang="en-US" sz="2600" b="1" i="1" dirty="0" smtClean="0"/>
              <a:t>Russia.</a:t>
            </a:r>
          </a:p>
          <a:p>
            <a:pPr marL="0" indent="0">
              <a:buNone/>
            </a:pPr>
            <a:r>
              <a:rPr lang="en-US" sz="2600" b="1" i="1" dirty="0"/>
              <a:t> </a:t>
            </a:r>
            <a:r>
              <a:rPr lang="en-US" sz="2600" b="1" i="1" dirty="0" smtClean="0"/>
              <a:t>    </a:t>
            </a:r>
            <a:r>
              <a:rPr lang="en-US" sz="2600" b="1" i="1" dirty="0" smtClean="0"/>
              <a:t>This </a:t>
            </a:r>
            <a:r>
              <a:rPr lang="en-US" sz="2600" b="1" i="1" dirty="0" smtClean="0"/>
              <a:t>year it </a:t>
            </a:r>
            <a:r>
              <a:rPr lang="en-US" sz="2600" b="1" i="1" dirty="0" smtClean="0"/>
              <a:t>celebrates</a:t>
            </a:r>
            <a:r>
              <a:rPr lang="en-US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110-th </a:t>
            </a:r>
            <a:r>
              <a:rPr lang="en-US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anniversary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Currently 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72,5% of the University teaching staff 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PhD and Doctors of Sciences</a:t>
            </a:r>
          </a:p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students varies about 8000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400" dirty="0"/>
              <a:t>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students-560; from 35 countries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provides curriculum on</a:t>
            </a:r>
          </a:p>
          <a:p>
            <a:pPr lvl="1"/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Baccalaureate Diploma Programs,</a:t>
            </a:r>
          </a:p>
          <a:p>
            <a:pPr lvl="1"/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Master 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Programs</a:t>
            </a:r>
          </a:p>
          <a:p>
            <a:pPr lvl="1"/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Supplementary Educational Programs.</a:t>
            </a:r>
          </a:p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school has formed 14 science majors and 26 Postgraduate Programs.</a:t>
            </a:r>
            <a:endParaRPr lang="ru-RU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ru-RU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3464"/>
            <a:ext cx="12019722" cy="6624536"/>
          </a:xfrm>
        </p:spPr>
        <p:txBody>
          <a:bodyPr>
            <a:normAutofit fontScale="77500" lnSpcReduction="20000"/>
          </a:bodyPr>
          <a:lstStyle/>
          <a:p>
            <a:r>
              <a:rPr lang="ru-RU" sz="3400" b="1" dirty="0" err="1" smtClean="0"/>
              <a:t>Educational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and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scientific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activities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at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Saint</a:t>
            </a:r>
            <a:r>
              <a:rPr lang="ru-RU" sz="3400" b="1" dirty="0" smtClean="0"/>
              <a:t>- </a:t>
            </a:r>
            <a:r>
              <a:rPr lang="ru-RU" sz="3400" b="1" dirty="0" err="1" smtClean="0"/>
              <a:t>Petersburg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State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Agrarian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University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are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carried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out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at</a:t>
            </a:r>
            <a:r>
              <a:rPr lang="ru-RU" sz="3400" b="1" dirty="0" smtClean="0"/>
              <a:t> </a:t>
            </a:r>
            <a:r>
              <a:rPr lang="en-US" sz="3600" b="1" dirty="0" smtClean="0"/>
              <a:t> </a:t>
            </a:r>
            <a:r>
              <a:rPr lang="ru-RU" sz="3600" b="1" dirty="0" smtClean="0"/>
              <a:t>60</a:t>
            </a:r>
            <a:r>
              <a:rPr lang="ru-RU" dirty="0" smtClean="0"/>
              <a:t> </a:t>
            </a:r>
            <a:r>
              <a:rPr lang="ru-RU" sz="3100" b="1" i="1" dirty="0" err="1" smtClean="0"/>
              <a:t>departments</a:t>
            </a:r>
            <a:r>
              <a:rPr lang="ru-RU" sz="3100" b="1" i="1" dirty="0" smtClean="0"/>
              <a:t> </a:t>
            </a:r>
            <a:r>
              <a:rPr lang="ru-RU" sz="3100" b="1" i="1" dirty="0" err="1" smtClean="0"/>
              <a:t>comprising</a:t>
            </a:r>
            <a:r>
              <a:rPr lang="ru-RU" sz="3100" b="1" i="1" dirty="0" smtClean="0"/>
              <a:t> </a:t>
            </a:r>
            <a:r>
              <a:rPr lang="ru-RU" sz="3600" b="1" dirty="0" smtClean="0"/>
              <a:t>5</a:t>
            </a:r>
            <a:r>
              <a:rPr lang="ru-RU" dirty="0" smtClean="0"/>
              <a:t> </a:t>
            </a:r>
            <a:r>
              <a:rPr lang="ru-RU" sz="3100" dirty="0" err="1" smtClean="0"/>
              <a:t>Institutions</a:t>
            </a:r>
            <a:r>
              <a:rPr lang="ru-RU" sz="3100" dirty="0" smtClean="0"/>
              <a:t>:</a:t>
            </a:r>
            <a:r>
              <a:rPr lang="ru-RU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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Institute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Agrotechnologies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Soil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Ecology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endParaRPr lang="en-US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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Institute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Economics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endParaRPr lang="en-US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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Institute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Biotechnologies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endParaRPr lang="en-US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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Institute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incl. Law Faculty)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endParaRPr lang="en-US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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Institute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systems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services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energy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carried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cooperation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1"/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and </a:t>
            </a:r>
            <a:r>
              <a:rPr lang="ru-RU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scientific</a:t>
            </a: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institutions</a:t>
            </a: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Academy</a:t>
            </a: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Sciences</a:t>
            </a: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en-US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ru-RU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leading</a:t>
            </a: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universities</a:t>
            </a:r>
            <a:endParaRPr lang="en-US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ru-RU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employers</a:t>
            </a: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en-US" sz="2400" b="1" i="1" dirty="0" smtClean="0"/>
              <a:t>Project Manager, St. Petersburg State Agrarian University: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sz="2400" b="1" i="1" dirty="0" err="1" smtClean="0"/>
              <a:t>Smelik</a:t>
            </a:r>
            <a:r>
              <a:rPr lang="en-US" sz="2400" b="1" i="1" dirty="0" smtClean="0"/>
              <a:t> Victor </a:t>
            </a:r>
            <a:r>
              <a:rPr lang="en-US" sz="2400" b="1" i="1" dirty="0" err="1" smtClean="0"/>
              <a:t>Aleksandrovich</a:t>
            </a:r>
            <a:r>
              <a:rPr lang="en-US" dirty="0" smtClean="0"/>
              <a:t>, Doctor of Technical Sciences, Professor, Vice-Rector on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 .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dirty="0" smtClean="0"/>
              <a:t> </a:t>
            </a:r>
            <a:r>
              <a:rPr lang="en-US" dirty="0" smtClean="0"/>
              <a:t>E</a:t>
            </a:r>
            <a:r>
              <a:rPr lang="en-US" dirty="0" smtClean="0"/>
              <a:t>xpert in </a:t>
            </a:r>
            <a:r>
              <a:rPr lang="en-US" dirty="0" smtClean="0"/>
              <a:t>educational activities </a:t>
            </a:r>
            <a:r>
              <a:rPr lang="en-US" dirty="0" smtClean="0"/>
              <a:t> since </a:t>
            </a:r>
            <a:r>
              <a:rPr lang="en-US" dirty="0" smtClean="0"/>
              <a:t>1996.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  Annually participates in the work of commissions for state and public accreditation of educational programs in higher educational institutions of </a:t>
            </a:r>
            <a:r>
              <a:rPr lang="en-US" dirty="0" smtClean="0"/>
              <a:t>Russia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r>
              <a:rPr lang="en-US" dirty="0" smtClean="0"/>
              <a:t> As the head of the expert group (chairman, chairman deputy of the commission), educational programs expert participates in expert committees work.</a:t>
            </a:r>
            <a:br>
              <a:rPr lang="en-US" dirty="0" smtClean="0"/>
            </a:br>
            <a:r>
              <a:rPr lang="en-US" dirty="0" smtClean="0"/>
              <a:t>  </a:t>
            </a:r>
          </a:p>
          <a:p>
            <a:r>
              <a:rPr lang="en-US" dirty="0" smtClean="0"/>
              <a:t>14 different examinations of educational programs of higher and vocational education were conducted in 2013.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en-US" dirty="0" smtClean="0"/>
              <a:t>egularly </a:t>
            </a:r>
            <a:r>
              <a:rPr lang="en-US" dirty="0" smtClean="0"/>
              <a:t>takes an active part in meetings and workshops of the Ministry of Education and Science of the Russian Federation on the problems of specialists’ quality training improvement. </a:t>
            </a:r>
          </a:p>
          <a:p>
            <a:r>
              <a:rPr lang="en-US" dirty="0" smtClean="0"/>
              <a:t> Is a member of the Advisory Council of the Higher Attestation </a:t>
            </a:r>
            <a:r>
              <a:rPr lang="en-US" dirty="0" smtClean="0"/>
              <a:t>Commission.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</a:t>
            </a:r>
          </a:p>
          <a:p>
            <a:r>
              <a:rPr lang="ru-RU" dirty="0" err="1" smtClean="0"/>
              <a:t>Has</a:t>
            </a:r>
            <a:r>
              <a:rPr lang="ru-RU" dirty="0" smtClean="0"/>
              <a:t> </a:t>
            </a:r>
            <a:r>
              <a:rPr lang="ru-RU" dirty="0" err="1" smtClean="0"/>
              <a:t>successful</a:t>
            </a:r>
            <a:r>
              <a:rPr lang="ru-RU" dirty="0" smtClean="0"/>
              <a:t> </a:t>
            </a:r>
            <a:r>
              <a:rPr lang="ru-RU" dirty="0" err="1" smtClean="0"/>
              <a:t>management</a:t>
            </a:r>
            <a:r>
              <a:rPr lang="ru-RU" dirty="0" smtClean="0"/>
              <a:t> </a:t>
            </a:r>
            <a:r>
              <a:rPr lang="ru-RU" dirty="0" err="1" smtClean="0"/>
              <a:t>experience</a:t>
            </a:r>
            <a:r>
              <a:rPr lang="ru-RU" dirty="0" smtClean="0"/>
              <a:t> </a:t>
            </a:r>
            <a:r>
              <a:rPr lang="ru-RU" dirty="0" err="1" smtClean="0"/>
              <a:t>in</a:t>
            </a:r>
            <a:r>
              <a:rPr lang="ru-RU" dirty="0" smtClean="0"/>
              <a:t> </a:t>
            </a:r>
            <a:r>
              <a:rPr lang="ru-RU" dirty="0" err="1" smtClean="0"/>
              <a:t>leading</a:t>
            </a:r>
            <a:r>
              <a:rPr lang="ru-RU" dirty="0" smtClean="0"/>
              <a:t> </a:t>
            </a:r>
            <a:r>
              <a:rPr lang="ru-RU" dirty="0" err="1" smtClean="0"/>
              <a:t>scientific</a:t>
            </a:r>
            <a:r>
              <a:rPr lang="ru-RU" dirty="0" smtClean="0"/>
              <a:t> </a:t>
            </a:r>
            <a:r>
              <a:rPr lang="ru-RU" dirty="0" err="1" smtClean="0"/>
              <a:t>and</a:t>
            </a:r>
            <a:r>
              <a:rPr lang="ru-RU" dirty="0" smtClean="0"/>
              <a:t> </a:t>
            </a:r>
            <a:r>
              <a:rPr lang="ru-RU" dirty="0" err="1" smtClean="0"/>
              <a:t>technical</a:t>
            </a:r>
            <a:r>
              <a:rPr lang="ru-RU" dirty="0" smtClean="0"/>
              <a:t> </a:t>
            </a:r>
            <a:r>
              <a:rPr lang="ru-RU" dirty="0" err="1" smtClean="0"/>
              <a:t>projects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en-US" sz="2400" b="1" i="1" dirty="0"/>
              <a:t>Other members of </a:t>
            </a:r>
            <a:r>
              <a:rPr lang="en-US" sz="2400" b="1" i="1" dirty="0" smtClean="0"/>
              <a:t>St. </a:t>
            </a:r>
            <a:r>
              <a:rPr lang="en-US" sz="2400" b="1" i="1" dirty="0"/>
              <a:t>Petersburg’s </a:t>
            </a:r>
            <a:r>
              <a:rPr lang="en-US" sz="2400" b="1" i="1" dirty="0" smtClean="0"/>
              <a:t>team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333581"/>
              </p:ext>
            </p:extLst>
          </p:nvPr>
        </p:nvGraphicFramePr>
        <p:xfrm>
          <a:off x="270387" y="709889"/>
          <a:ext cx="11921613" cy="38404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38400"/>
                <a:gridCol w="9483213"/>
              </a:tblGrid>
              <a:tr h="1081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of Key Person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Rusmarketconsult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79" marR="47679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Summary of relevant skills and experience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79" marR="47679" marT="0" marB="0">
                    <a:noFill/>
                  </a:tcPr>
                </a:tc>
              </a:tr>
              <a:tr h="19283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Golokhvastov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Andrei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900" b="0" i="0" kern="12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47679" marR="47679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Director and owner of “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Agriconsult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 Group (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Rusmarketconsulting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Agriconsult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 activity – general management and relations with clients, companies which invest in agriculture.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1994-2000 participation in several TACIS and other international projects.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Cooperation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leading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agribusiness companies and suppliers for agriculture.</a:t>
                      </a: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 of North-Western consulting group,</a:t>
                      </a: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Founder and member of Association of Russian agricultural consultants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79" marR="47679" marT="0" marB="0">
                    <a:noFill/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63925" y="20002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29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en-US" sz="2400" b="1" i="1" dirty="0"/>
              <a:t>Other members of </a:t>
            </a:r>
            <a:r>
              <a:rPr lang="en-US" sz="2400" b="1" i="1" dirty="0" smtClean="0"/>
              <a:t>St. </a:t>
            </a:r>
            <a:r>
              <a:rPr lang="en-US" sz="2400" b="1" i="1" dirty="0"/>
              <a:t>Petersburg’s </a:t>
            </a:r>
            <a:r>
              <a:rPr lang="en-US" sz="2400" b="1" i="1" dirty="0" smtClean="0"/>
              <a:t>team </a:t>
            </a:r>
            <a:endParaRPr lang="ru-RU" sz="2400" b="1" i="1" dirty="0"/>
          </a:p>
          <a:p>
            <a:endParaRPr lang="en-US" sz="2400" b="1" i="1" dirty="0" smtClean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650693"/>
              </p:ext>
            </p:extLst>
          </p:nvPr>
        </p:nvGraphicFramePr>
        <p:xfrm>
          <a:off x="270387" y="709889"/>
          <a:ext cx="11921613" cy="60502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38400"/>
                <a:gridCol w="9483213"/>
              </a:tblGrid>
              <a:tr h="1081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of Key Person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SZNIIMESH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79" marR="47679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Summary of relevant skills and experience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79" marR="47679" marT="0" marB="0">
                    <a:noFill/>
                  </a:tcPr>
                </a:tc>
              </a:tr>
              <a:tr h="19283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Dobrinov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Aleksander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900" b="0" i="0" kern="12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47679" marR="47679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Ph.D. (2003), Head of Division (Designing, Technical and Economic Substantiation and Application of Agricultural Technologies and Machinery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scientific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publications;</a:t>
                      </a: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patents of the Russian Federation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the Coordination Council for Agriculture of the Northwest Regional Agricultural Research Center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Leader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Young Researchers Council.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 of "Saint-Petersburg" Section of SAE International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Society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Automotive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Engineers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0" i="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 </a:t>
                      </a:r>
                      <a:endParaRPr lang="ru-RU" sz="1900" b="0" i="0" kern="12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47679" marR="47679" marT="0" marB="0">
                    <a:noFill/>
                  </a:tcPr>
                </a:tc>
              </a:tr>
              <a:tr h="187320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Perekopskiy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Alexander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79" marR="47679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Ph.D. (1998), Head of Division (Technologies and Mechanization of Plant Production Processes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114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scientific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publications;</a:t>
                      </a: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patents of the Russian Federation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Expert of International Center for the transfer and commercialization of agricultural technologies;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the Coordination Council for Agriculture of the Northwest Regional Agricultural Research Center. 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"Saint-Petersburg" Section of SAE International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Society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Automotive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Engineers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47679" marR="47679" marT="0" marB="0">
                    <a:noFill/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63925" y="20002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526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en-US" sz="2400" b="1" i="1" dirty="0"/>
              <a:t>Other members of </a:t>
            </a:r>
            <a:r>
              <a:rPr lang="en-US" sz="2400" b="1" i="1" dirty="0" smtClean="0"/>
              <a:t>St. </a:t>
            </a:r>
            <a:r>
              <a:rPr lang="en-US" sz="2400" b="1" i="1" dirty="0"/>
              <a:t>Petersburg’s </a:t>
            </a:r>
            <a:r>
              <a:rPr lang="en-US" sz="2400" b="1" i="1" dirty="0" smtClean="0"/>
              <a:t>team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025678"/>
              </p:ext>
            </p:extLst>
          </p:nvPr>
        </p:nvGraphicFramePr>
        <p:xfrm>
          <a:off x="270387" y="709889"/>
          <a:ext cx="11921613" cy="32999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859161"/>
                <a:gridCol w="8062452"/>
              </a:tblGrid>
              <a:tr h="123689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of Key Person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1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/>
                        <a:t>St. Petersburg State Agrarian University (</a:t>
                      </a:r>
                      <a:r>
                        <a:rPr lang="en-US" sz="1800" b="1" i="1" dirty="0" err="1" smtClean="0"/>
                        <a:t>SPbSAU</a:t>
                      </a:r>
                      <a:r>
                        <a:rPr lang="en-US" sz="1800" b="1" i="1" dirty="0" smtClean="0"/>
                        <a:t>)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79" marR="47679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Summary of relevant skills and experience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79" marR="47679" marT="0" marB="0">
                    <a:noFill/>
                  </a:tcPr>
                </a:tc>
              </a:tr>
              <a:tr h="19283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Ovchinnikova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Elena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900" b="0" i="0" kern="12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47679" marR="47679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Recorat’s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counsellor</a:t>
                      </a: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PhD (2011)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Participation in international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projects (Erasmus-Mundus)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Organization of international science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conference CIOSTA 2015</a:t>
                      </a:r>
                    </a:p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 of IAMFE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79" marR="47679" marT="0" marB="0">
                    <a:noFill/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63925" y="20002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162140"/>
              </p:ext>
            </p:extLst>
          </p:nvPr>
        </p:nvGraphicFramePr>
        <p:xfrm>
          <a:off x="270387" y="4235400"/>
          <a:ext cx="11921613" cy="17589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873910"/>
                <a:gridCol w="8047703"/>
              </a:tblGrid>
              <a:tr h="1081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of Key Person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Concern</a:t>
                      </a:r>
                      <a:r>
                        <a:rPr lang="ru-RU" dirty="0" smtClean="0"/>
                        <a:t> "</a:t>
                      </a:r>
                      <a:r>
                        <a:rPr lang="ru-RU" dirty="0" err="1" smtClean="0"/>
                        <a:t>Detstkoselsky</a:t>
                      </a:r>
                      <a:r>
                        <a:rPr lang="ru-RU" dirty="0" smtClean="0"/>
                        <a:t>" 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79" marR="47679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Summary of relevant skills and experience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79" marR="47679" marT="0" marB="0">
                    <a:noFill/>
                  </a:tcPr>
                </a:tc>
              </a:tr>
              <a:tr h="66171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Astakhov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Sergey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900" b="0" i="0" kern="12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47679" marR="47679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Vice-president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animal husbandry 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79" marR="47679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492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828" y="1961535"/>
            <a:ext cx="11832077" cy="4896465"/>
          </a:xfrm>
        </p:spPr>
        <p:txBody>
          <a:bodyPr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164" y="52463"/>
            <a:ext cx="12039835" cy="673455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4400" b="1" i="1" dirty="0" smtClean="0"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4400" b="1" i="1" dirty="0" smtClean="0"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2800" b="1" i="1" dirty="0"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86697" y="112845"/>
            <a:ext cx="11529031" cy="6674177"/>
            <a:chOff x="-3378955" y="138647"/>
            <a:chExt cx="11920699" cy="6674177"/>
          </a:xfrm>
        </p:grpSpPr>
        <p:pic>
          <p:nvPicPr>
            <p:cNvPr id="6" name="Picture 4" descr="C:\Documents and Settings\Admin\Рабочий стол\logo_footer.pn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340" t="-18582" r="-4472" b="-35028"/>
            <a:stretch/>
          </p:blipFill>
          <p:spPr bwMode="auto">
            <a:xfrm>
              <a:off x="-3378955" y="5793649"/>
              <a:ext cx="2653399" cy="1019175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Группа 1"/>
            <p:cNvGrpSpPr>
              <a:grpSpLocks/>
            </p:cNvGrpSpPr>
            <p:nvPr/>
          </p:nvGrpSpPr>
          <p:grpSpPr bwMode="auto">
            <a:xfrm>
              <a:off x="2314319" y="138647"/>
              <a:ext cx="6227425" cy="1019174"/>
              <a:chOff x="2567949" y="82524"/>
              <a:chExt cx="5714643" cy="1173225"/>
            </a:xfrm>
          </p:grpSpPr>
          <p:pic>
            <p:nvPicPr>
              <p:cNvPr id="12" name="Obrázok 1" descr="logo_pacagro1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67949" y="82524"/>
                <a:ext cx="2565344" cy="1172682"/>
              </a:xfrm>
              <a:prstGeom prst="round2DiagRect">
                <a:avLst>
                  <a:gd name="adj1" fmla="val 16667"/>
                  <a:gd name="adj2" fmla="val 0"/>
                </a:avLst>
              </a:prstGeom>
              <a:ln w="88900" cap="sq">
                <a:solidFill>
                  <a:srgbClr val="FFFFFF"/>
                </a:solidFill>
                <a:miter lim="800000"/>
              </a:ln>
              <a:effectLst>
                <a:outerShdw blurRad="254000" algn="tl" rotWithShape="0">
                  <a:srgbClr val="000000">
                    <a:alpha val="43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1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19735" y="82524"/>
                <a:ext cx="2962857" cy="1173225"/>
              </a:xfrm>
              <a:prstGeom prst="round2DiagRect">
                <a:avLst>
                  <a:gd name="adj1" fmla="val 16667"/>
                  <a:gd name="adj2" fmla="val 0"/>
                </a:avLst>
              </a:prstGeom>
              <a:ln w="88900" cap="sq">
                <a:solidFill>
                  <a:srgbClr val="FFFFFF"/>
                </a:solidFill>
                <a:miter lim="800000"/>
              </a:ln>
              <a:effectLst>
                <a:outerShdw blurRad="254000" algn="tl" rotWithShape="0">
                  <a:srgbClr val="000000">
                    <a:alpha val="43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</p:grpSp>
        <p:grpSp>
          <p:nvGrpSpPr>
            <p:cNvPr id="8" name="Группа 7"/>
            <p:cNvGrpSpPr/>
            <p:nvPr/>
          </p:nvGrpSpPr>
          <p:grpSpPr>
            <a:xfrm>
              <a:off x="-557813" y="5793648"/>
              <a:ext cx="8770839" cy="1008108"/>
              <a:chOff x="-557813" y="6440084"/>
              <a:chExt cx="8770839" cy="1152129"/>
            </a:xfrm>
          </p:grpSpPr>
          <p:pic>
            <p:nvPicPr>
              <p:cNvPr id="9" name="Picture 7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557813" y="6440086"/>
                <a:ext cx="2362127" cy="1152127"/>
              </a:xfrm>
              <a:prstGeom prst="round2DiagRect">
                <a:avLst>
                  <a:gd name="adj1" fmla="val 27708"/>
                  <a:gd name="adj2" fmla="val 0"/>
                </a:avLst>
              </a:prstGeom>
              <a:ln w="88900" cap="sq">
                <a:solidFill>
                  <a:srgbClr val="FFFFFF"/>
                </a:solidFill>
                <a:miter lim="800000"/>
              </a:ln>
              <a:effectLst>
                <a:outerShdw blurRad="254000" algn="tl" rotWithShape="0">
                  <a:srgbClr val="000000">
                    <a:alpha val="43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10" name="Picture 2" descr="http://www.detskoselsky.ru/images/logo.png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4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48331" y="6440085"/>
                <a:ext cx="2743614" cy="1152127"/>
              </a:xfrm>
              <a:prstGeom prst="round2DiagRect">
                <a:avLst>
                  <a:gd name="adj1" fmla="val 36323"/>
                  <a:gd name="adj2" fmla="val 0"/>
                </a:avLst>
              </a:prstGeom>
              <a:ln w="88900" cap="sq">
                <a:solidFill>
                  <a:srgbClr val="FFFFFF"/>
                </a:solidFill>
                <a:miter lim="800000"/>
              </a:ln>
              <a:effectLst>
                <a:outerShdw blurRad="254000" algn="tl" rotWithShape="0">
                  <a:srgbClr val="000000">
                    <a:alpha val="43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7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40293" y="6440084"/>
                <a:ext cx="3372733" cy="1152128"/>
              </a:xfrm>
              <a:prstGeom prst="round2DiagRect">
                <a:avLst>
                  <a:gd name="adj1" fmla="val 32379"/>
                  <a:gd name="adj2" fmla="val 0"/>
                </a:avLst>
              </a:prstGeom>
              <a:ln w="88900" cap="sq">
                <a:solidFill>
                  <a:srgbClr val="FFFFFF"/>
                </a:solidFill>
                <a:miter lim="800000"/>
              </a:ln>
              <a:effectLst>
                <a:outerShdw blurRad="254000" algn="tl" rotWithShape="0">
                  <a:srgbClr val="000000">
                    <a:alpha val="43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</p:grpSp>
      </p:grpSp>
      <p:sp>
        <p:nvSpPr>
          <p:cNvPr id="4" name="Прямоугольник 3"/>
          <p:cNvSpPr/>
          <p:nvPr/>
        </p:nvSpPr>
        <p:spPr>
          <a:xfrm>
            <a:off x="1460090" y="2102944"/>
            <a:ext cx="980767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ln>
                  <a:solidFill>
                    <a:schemeClr val="accent4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Saint-Petersburg State Agrarian </a:t>
            </a:r>
            <a:r>
              <a:rPr lang="en-US" sz="3200" b="1" i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</a:t>
            </a:r>
          </a:p>
          <a:p>
            <a:pPr algn="ctr"/>
            <a:r>
              <a:rPr lang="en-US" sz="3200" b="1" i="1" dirty="0">
                <a:ln>
                  <a:solidFill>
                    <a:schemeClr val="accent4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sz="3200" b="1" i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 wide net of partners, except above mentioned organizations</a:t>
            </a:r>
          </a:p>
          <a:p>
            <a:pPr algn="ctr"/>
            <a:endParaRPr lang="en-US" sz="3200" b="1" i="1" dirty="0"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i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attention!</a:t>
            </a:r>
            <a:endParaRPr lang="en-US" sz="3200" b="1" i="1" dirty="0"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b="1" i="1" dirty="0" smtClean="0"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b="1" i="1" dirty="0"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b="1" i="1" dirty="0"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034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1742</TotalTime>
  <Words>473</Words>
  <Application>Microsoft Office PowerPoint</Application>
  <PresentationFormat>Произвольный</PresentationFormat>
  <Paragraphs>99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Ион</vt:lpstr>
      <vt:lpstr>             Saint-Petersburg  - Pushkin     2014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 П. Милованов</dc:creator>
  <cp:lastModifiedBy>Овчинникова</cp:lastModifiedBy>
  <cp:revision>97</cp:revision>
  <cp:lastPrinted>2014-05-03T10:00:50Z</cp:lastPrinted>
  <dcterms:created xsi:type="dcterms:W3CDTF">2013-06-05T06:02:46Z</dcterms:created>
  <dcterms:modified xsi:type="dcterms:W3CDTF">2014-05-03T13:06:18Z</dcterms:modified>
</cp:coreProperties>
</file>